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3996" r:id="rId2"/>
    <p:sldMasterId id="2147484009" r:id="rId3"/>
  </p:sldMasterIdLst>
  <p:notesMasterIdLst>
    <p:notesMasterId r:id="rId30"/>
  </p:notesMasterIdLst>
  <p:sldIdLst>
    <p:sldId id="256" r:id="rId4"/>
    <p:sldId id="257" r:id="rId5"/>
    <p:sldId id="258" r:id="rId6"/>
    <p:sldId id="282" r:id="rId7"/>
    <p:sldId id="285" r:id="rId8"/>
    <p:sldId id="283" r:id="rId9"/>
    <p:sldId id="284" r:id="rId10"/>
    <p:sldId id="295" r:id="rId11"/>
    <p:sldId id="296" r:id="rId12"/>
    <p:sldId id="293" r:id="rId13"/>
    <p:sldId id="262" r:id="rId14"/>
    <p:sldId id="291" r:id="rId15"/>
    <p:sldId id="301" r:id="rId16"/>
    <p:sldId id="302" r:id="rId17"/>
    <p:sldId id="303" r:id="rId18"/>
    <p:sldId id="304" r:id="rId19"/>
    <p:sldId id="286" r:id="rId20"/>
    <p:sldId id="287" r:id="rId21"/>
    <p:sldId id="289" r:id="rId22"/>
    <p:sldId id="308" r:id="rId23"/>
    <p:sldId id="299" r:id="rId24"/>
    <p:sldId id="300" r:id="rId25"/>
    <p:sldId id="297" r:id="rId26"/>
    <p:sldId id="298" r:id="rId27"/>
    <p:sldId id="278" r:id="rId28"/>
    <p:sldId id="27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576" autoAdjust="0"/>
  </p:normalViewPr>
  <p:slideViewPr>
    <p:cSldViewPr>
      <p:cViewPr>
        <p:scale>
          <a:sx n="73" d="100"/>
          <a:sy n="73" d="100"/>
        </p:scale>
        <p:origin x="-1493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6EDFE-649B-400A-8AE8-B4D360C95A2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2EB242-0822-434C-ADCB-249FEAC749D8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скрытый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D7BF0E-2122-43C1-B2C4-63FBDFB60E70}" type="parTrans" cxnId="{41CED75B-EAE1-4407-B84F-36994D14B84B}">
      <dgm:prSet/>
      <dgm:spPr/>
      <dgm:t>
        <a:bodyPr/>
        <a:lstStyle/>
        <a:p>
          <a:endParaRPr lang="ru-RU"/>
        </a:p>
      </dgm:t>
    </dgm:pt>
    <dgm:pt modelId="{26D2E934-D6B6-451A-8B68-D649A12DE7FB}" type="sibTrans" cxnId="{41CED75B-EAE1-4407-B84F-36994D14B84B}">
      <dgm:prSet/>
      <dgm:spPr/>
      <dgm:t>
        <a:bodyPr/>
        <a:lstStyle/>
        <a:p>
          <a:endParaRPr lang="ru-RU"/>
        </a:p>
      </dgm:t>
    </dgm:pt>
    <dgm:pt modelId="{49CD6587-E540-446E-88A2-90B5F96898CD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игнорирование, бойкот, исключение из отношений, манипуляции, намеренное распускание негативных слухов и т.п.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C0160-A9E8-4EEB-A85C-78D3A67A15B4}" type="parTrans" cxnId="{91F44A78-73F2-4ABC-99F3-9579E4254D01}">
      <dgm:prSet/>
      <dgm:spPr/>
      <dgm:t>
        <a:bodyPr/>
        <a:lstStyle/>
        <a:p>
          <a:endParaRPr lang="ru-RU"/>
        </a:p>
      </dgm:t>
    </dgm:pt>
    <dgm:pt modelId="{C91AB6E4-3636-43C1-A163-6F7F689B9D83}" type="sibTrans" cxnId="{91F44A78-73F2-4ABC-99F3-9579E4254D01}">
      <dgm:prSet/>
      <dgm:spPr/>
      <dgm:t>
        <a:bodyPr/>
        <a:lstStyle/>
        <a:p>
          <a:endParaRPr lang="ru-RU"/>
        </a:p>
      </dgm:t>
    </dgm:pt>
    <dgm:pt modelId="{1F1042EB-95AA-442E-8A73-6A3E4D908F6F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открытый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8CDB51-42DE-4FED-8471-9E36542BDAF7}" type="parTrans" cxnId="{7592E6F8-BDEE-4FCF-949A-EC48FA2A02C2}">
      <dgm:prSet/>
      <dgm:spPr/>
      <dgm:t>
        <a:bodyPr/>
        <a:lstStyle/>
        <a:p>
          <a:endParaRPr lang="ru-RU"/>
        </a:p>
      </dgm:t>
    </dgm:pt>
    <dgm:pt modelId="{9609783D-BFBA-483B-8F81-EFC3D5F23886}" type="sibTrans" cxnId="{7592E6F8-BDEE-4FCF-949A-EC48FA2A02C2}">
      <dgm:prSet/>
      <dgm:spPr/>
      <dgm:t>
        <a:bodyPr/>
        <a:lstStyle/>
        <a:p>
          <a:endParaRPr lang="ru-RU"/>
        </a:p>
      </dgm:t>
    </dgm:pt>
    <dgm:pt modelId="{FC23E56D-39CD-4D20-A9DB-ED1A88A12C6B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пинки, толчки, физическое насилие, отбирание и порча вещей, публичное унижение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031EFB-CE6F-43B3-8DD0-892DCB4C6D72}" type="parTrans" cxnId="{D4D0A850-2AFA-4CB4-B6C9-7E4527471CC4}">
      <dgm:prSet/>
      <dgm:spPr/>
      <dgm:t>
        <a:bodyPr/>
        <a:lstStyle/>
        <a:p>
          <a:endParaRPr lang="ru-RU"/>
        </a:p>
      </dgm:t>
    </dgm:pt>
    <dgm:pt modelId="{30710912-8A14-448A-9036-E916EC946722}" type="sibTrans" cxnId="{D4D0A850-2AFA-4CB4-B6C9-7E4527471CC4}">
      <dgm:prSet/>
      <dgm:spPr/>
      <dgm:t>
        <a:bodyPr/>
        <a:lstStyle/>
        <a:p>
          <a:endParaRPr lang="ru-RU"/>
        </a:p>
      </dgm:t>
    </dgm:pt>
    <dgm:pt modelId="{CC7EE302-B742-4145-AC2F-90AE70F8CFDB}" type="pres">
      <dgm:prSet presAssocID="{B1D6EDFE-649B-400A-8AE8-B4D360C95A2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E9A4EA-921E-4D61-B4A7-AF53BE222EEB}" type="pres">
      <dgm:prSet presAssocID="{AF2EB242-0822-434C-ADCB-249FEAC749D8}" presName="linNode" presStyleCnt="0"/>
      <dgm:spPr/>
    </dgm:pt>
    <dgm:pt modelId="{52108CD0-2560-4422-A370-C18E93D3AB2E}" type="pres">
      <dgm:prSet presAssocID="{AF2EB242-0822-434C-ADCB-249FEAC749D8}" presName="parentShp" presStyleLbl="node1" presStyleIdx="0" presStyleCnt="2" custScaleX="117400" custLinFactNeighborX="-3461" custLinFactNeighborY="1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FB785-BF82-4917-B9EE-C33B14CE9C53}" type="pres">
      <dgm:prSet presAssocID="{AF2EB242-0822-434C-ADCB-249FEAC749D8}" presName="childShp" presStyleLbl="bgAccFollowNode1" presStyleIdx="0" presStyleCnt="2" custScaleX="118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6163B-AC9B-417D-AD8D-CBC23D4B8E4F}" type="pres">
      <dgm:prSet presAssocID="{26D2E934-D6B6-451A-8B68-D649A12DE7FB}" presName="spacing" presStyleCnt="0"/>
      <dgm:spPr/>
    </dgm:pt>
    <dgm:pt modelId="{28602355-3C36-4071-BEA8-604A38D1DF3F}" type="pres">
      <dgm:prSet presAssocID="{1F1042EB-95AA-442E-8A73-6A3E4D908F6F}" presName="linNode" presStyleCnt="0"/>
      <dgm:spPr/>
    </dgm:pt>
    <dgm:pt modelId="{DDA611F4-111E-4AB1-BD99-7CFF718D632D}" type="pres">
      <dgm:prSet presAssocID="{1F1042EB-95AA-442E-8A73-6A3E4D908F6F}" presName="parentShp" presStyleLbl="node1" presStyleIdx="1" presStyleCnt="2" custScaleX="140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61B60-DF9F-4893-B65C-67D2820C04FD}" type="pres">
      <dgm:prSet presAssocID="{1F1042EB-95AA-442E-8A73-6A3E4D908F6F}" presName="childShp" presStyleLbl="bgAccFollowNode1" presStyleIdx="1" presStyleCnt="2" custScaleX="138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FF6979-694E-4DCA-8541-6D01B721F17F}" type="presOf" srcId="{FC23E56D-39CD-4D20-A9DB-ED1A88A12C6B}" destId="{71F61B60-DF9F-4893-B65C-67D2820C04FD}" srcOrd="0" destOrd="0" presId="urn:microsoft.com/office/officeart/2005/8/layout/vList6"/>
    <dgm:cxn modelId="{D4D0A850-2AFA-4CB4-B6C9-7E4527471CC4}" srcId="{1F1042EB-95AA-442E-8A73-6A3E4D908F6F}" destId="{FC23E56D-39CD-4D20-A9DB-ED1A88A12C6B}" srcOrd="0" destOrd="0" parTransId="{01031EFB-CE6F-43B3-8DD0-892DCB4C6D72}" sibTransId="{30710912-8A14-448A-9036-E916EC946722}"/>
    <dgm:cxn modelId="{0E63D4E6-D367-4864-953D-1094CC8A5EE7}" type="presOf" srcId="{1F1042EB-95AA-442E-8A73-6A3E4D908F6F}" destId="{DDA611F4-111E-4AB1-BD99-7CFF718D632D}" srcOrd="0" destOrd="0" presId="urn:microsoft.com/office/officeart/2005/8/layout/vList6"/>
    <dgm:cxn modelId="{7592E6F8-BDEE-4FCF-949A-EC48FA2A02C2}" srcId="{B1D6EDFE-649B-400A-8AE8-B4D360C95A2B}" destId="{1F1042EB-95AA-442E-8A73-6A3E4D908F6F}" srcOrd="1" destOrd="0" parTransId="{CF8CDB51-42DE-4FED-8471-9E36542BDAF7}" sibTransId="{9609783D-BFBA-483B-8F81-EFC3D5F23886}"/>
    <dgm:cxn modelId="{41CED75B-EAE1-4407-B84F-36994D14B84B}" srcId="{B1D6EDFE-649B-400A-8AE8-B4D360C95A2B}" destId="{AF2EB242-0822-434C-ADCB-249FEAC749D8}" srcOrd="0" destOrd="0" parTransId="{AFD7BF0E-2122-43C1-B2C4-63FBDFB60E70}" sibTransId="{26D2E934-D6B6-451A-8B68-D649A12DE7FB}"/>
    <dgm:cxn modelId="{6844BBBE-3D4D-49B4-BE1A-5A8C91556B3D}" type="presOf" srcId="{AF2EB242-0822-434C-ADCB-249FEAC749D8}" destId="{52108CD0-2560-4422-A370-C18E93D3AB2E}" srcOrd="0" destOrd="0" presId="urn:microsoft.com/office/officeart/2005/8/layout/vList6"/>
    <dgm:cxn modelId="{49877B22-1A8C-49D6-98A6-BBA05773372D}" type="presOf" srcId="{B1D6EDFE-649B-400A-8AE8-B4D360C95A2B}" destId="{CC7EE302-B742-4145-AC2F-90AE70F8CFDB}" srcOrd="0" destOrd="0" presId="urn:microsoft.com/office/officeart/2005/8/layout/vList6"/>
    <dgm:cxn modelId="{FDDB77E7-6257-4A62-B531-2B7B8D0ECC74}" type="presOf" srcId="{49CD6587-E540-446E-88A2-90B5F96898CD}" destId="{7DAFB785-BF82-4917-B9EE-C33B14CE9C53}" srcOrd="0" destOrd="0" presId="urn:microsoft.com/office/officeart/2005/8/layout/vList6"/>
    <dgm:cxn modelId="{91F44A78-73F2-4ABC-99F3-9579E4254D01}" srcId="{AF2EB242-0822-434C-ADCB-249FEAC749D8}" destId="{49CD6587-E540-446E-88A2-90B5F96898CD}" srcOrd="0" destOrd="0" parTransId="{396C0160-A9E8-4EEB-A85C-78D3A67A15B4}" sibTransId="{C91AB6E4-3636-43C1-A163-6F7F689B9D83}"/>
    <dgm:cxn modelId="{83B17A0B-E6AC-48CF-8F94-978DD411EBA3}" type="presParOf" srcId="{CC7EE302-B742-4145-AC2F-90AE70F8CFDB}" destId="{34E9A4EA-921E-4D61-B4A7-AF53BE222EEB}" srcOrd="0" destOrd="0" presId="urn:microsoft.com/office/officeart/2005/8/layout/vList6"/>
    <dgm:cxn modelId="{DB04757B-51EE-48C7-B229-0D43D112A42A}" type="presParOf" srcId="{34E9A4EA-921E-4D61-B4A7-AF53BE222EEB}" destId="{52108CD0-2560-4422-A370-C18E93D3AB2E}" srcOrd="0" destOrd="0" presId="urn:microsoft.com/office/officeart/2005/8/layout/vList6"/>
    <dgm:cxn modelId="{4B29784A-D766-4B9C-83B2-4B49D531C967}" type="presParOf" srcId="{34E9A4EA-921E-4D61-B4A7-AF53BE222EEB}" destId="{7DAFB785-BF82-4917-B9EE-C33B14CE9C53}" srcOrd="1" destOrd="0" presId="urn:microsoft.com/office/officeart/2005/8/layout/vList6"/>
    <dgm:cxn modelId="{178F169E-BAB0-4ED5-980E-E03C92EF287F}" type="presParOf" srcId="{CC7EE302-B742-4145-AC2F-90AE70F8CFDB}" destId="{29F6163B-AC9B-417D-AD8D-CBC23D4B8E4F}" srcOrd="1" destOrd="0" presId="urn:microsoft.com/office/officeart/2005/8/layout/vList6"/>
    <dgm:cxn modelId="{2D45076C-D721-4447-894B-A96D111EEDDE}" type="presParOf" srcId="{CC7EE302-B742-4145-AC2F-90AE70F8CFDB}" destId="{28602355-3C36-4071-BEA8-604A38D1DF3F}" srcOrd="2" destOrd="0" presId="urn:microsoft.com/office/officeart/2005/8/layout/vList6"/>
    <dgm:cxn modelId="{0C525B4C-5474-4A83-A728-24D01166DE7C}" type="presParOf" srcId="{28602355-3C36-4071-BEA8-604A38D1DF3F}" destId="{DDA611F4-111E-4AB1-BD99-7CFF718D632D}" srcOrd="0" destOrd="0" presId="urn:microsoft.com/office/officeart/2005/8/layout/vList6"/>
    <dgm:cxn modelId="{CC1B60CE-A42E-4493-A23D-F871DF428A8C}" type="presParOf" srcId="{28602355-3C36-4071-BEA8-604A38D1DF3F}" destId="{71F61B60-DF9F-4893-B65C-67D2820C04F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FB785-BF82-4917-B9EE-C33B14CE9C53}">
      <dsp:nvSpPr>
        <dsp:cNvPr id="0" name=""/>
        <dsp:cNvSpPr/>
      </dsp:nvSpPr>
      <dsp:spPr>
        <a:xfrm>
          <a:off x="3265464" y="552"/>
          <a:ext cx="495254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игнорирование, бойкот, исключение из отношений, манипуляции, намеренное распускание негативных слухов и т.п.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5464" y="269889"/>
        <a:ext cx="4144530" cy="1616020"/>
      </dsp:txXfrm>
    </dsp:sp>
    <dsp:sp modelId="{52108CD0-2560-4422-A370-C18E93D3AB2E}">
      <dsp:nvSpPr>
        <dsp:cNvPr id="0" name=""/>
        <dsp:cNvSpPr/>
      </dsp:nvSpPr>
      <dsp:spPr>
        <a:xfrm>
          <a:off x="0" y="28606"/>
          <a:ext cx="3264213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скрытый</a:t>
          </a:r>
          <a:endParaRPr lang="ru-RU" sz="4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183" y="133789"/>
        <a:ext cx="3053847" cy="1944328"/>
      </dsp:txXfrm>
    </dsp:sp>
    <dsp:sp modelId="{71F61B60-DF9F-4893-B65C-67D2820C04FD}">
      <dsp:nvSpPr>
        <dsp:cNvPr id="0" name=""/>
        <dsp:cNvSpPr/>
      </dsp:nvSpPr>
      <dsp:spPr>
        <a:xfrm>
          <a:off x="3319487" y="2370716"/>
          <a:ext cx="4898289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пинки, толчки, физическое насилие, отбирание и порча вещей, публичное унижение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9487" y="2640053"/>
        <a:ext cx="4090279" cy="1616020"/>
      </dsp:txXfrm>
    </dsp:sp>
    <dsp:sp modelId="{DDA611F4-111E-4AB1-BD99-7CFF718D632D}">
      <dsp:nvSpPr>
        <dsp:cNvPr id="0" name=""/>
        <dsp:cNvSpPr/>
      </dsp:nvSpPr>
      <dsp:spPr>
        <a:xfrm>
          <a:off x="1478" y="2370716"/>
          <a:ext cx="3318008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открытый</a:t>
          </a:r>
          <a:endParaRPr lang="ru-RU" sz="4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661" y="2475899"/>
        <a:ext cx="3107642" cy="1944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F8055-4F35-4937-8E0E-47D0215B90FB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79B2D-37FC-4852-9927-1F3EB00B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09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79B2D-37FC-4852-9927-1F3EB00B2BF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90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79B2D-37FC-4852-9927-1F3EB00B2BF2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9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7563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078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005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B67F3-AA65-44D0-9DC6-CDD29D3944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744F-A2DA-4AD8-B2A7-E39FED19A5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2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5F77-C5F8-4A29-8798-43531BAFCD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17407-0185-47E1-AFCE-1D4AD4E6EC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77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3B41-0741-4EC5-AB7A-B1300DAEF4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2B29C-D14D-4B7C-A473-A9832E4F1B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60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16F2-DD5F-45F4-B11D-DE189BF46B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BE066-0B2E-4880-9988-8DD53D78C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6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E118-2C41-44CC-869F-2B63AB8124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6068-98D9-4EC2-999E-A32CF26AF9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1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F31C-05E6-40D6-B62A-C6D37BED8F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E47A0-7D4C-40C7-8DBF-AE21E1A202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07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1E5DE-4610-4F48-AABD-1103E6E6DC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3007-0CF1-4D24-B93E-005B418EB2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34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E9FA-9153-4AAA-9DBA-8C0616B134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BB33-8AE7-4750-9152-3AA042553B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90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60594-843D-4AA3-8BB9-16AC4BC265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9A6C-2FD5-4BEC-B2EF-2B9FF060E9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64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56D4-F964-4A06-8795-9B332B0A0C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C67F-4C3D-4EFF-A4E6-7C84A8DF13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12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413F-E615-4EC6-906A-B43D01476E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7D5C-EC20-457E-8686-EFE472E57C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95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70BF1-A55B-4C51-836A-2BD71A47AE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7654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B67F3-AA65-44D0-9DC6-CDD29D3944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744F-A2DA-4AD8-B2A7-E39FED19A5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34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5F77-C5F8-4A29-8798-43531BAFCD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17407-0185-47E1-AFCE-1D4AD4E6EC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84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3B41-0741-4EC5-AB7A-B1300DAEF4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2B29C-D14D-4B7C-A473-A9832E4F1B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21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16F2-DD5F-45F4-B11D-DE189BF46B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BE066-0B2E-4880-9988-8DD53D78C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22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E118-2C41-44CC-869F-2B63AB8124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6068-98D9-4EC2-999E-A32CF26AF9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65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F31C-05E6-40D6-B62A-C6D37BED8F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E47A0-7D4C-40C7-8DBF-AE21E1A202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1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281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1E5DE-4610-4F48-AABD-1103E6E6DC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3007-0CF1-4D24-B93E-005B418EB2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27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E9FA-9153-4AAA-9DBA-8C0616B134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BB33-8AE7-4750-9152-3AA042553B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31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60594-843D-4AA3-8BB9-16AC4BC265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9A6C-2FD5-4BEC-B2EF-2B9FF060E9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99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56D4-F964-4A06-8795-9B332B0A0C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C67F-4C3D-4EFF-A4E6-7C84A8DF13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37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413F-E615-4EC6-906A-B43D01476E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7D5C-EC20-457E-8686-EFE472E57C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61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70BF1-A55B-4C51-836A-2BD71A47AE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689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571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308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847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6322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583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859E-6465-440C-BE67-2B7D0D49528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5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3859E-6465-440C-BE67-2B7D0D49528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A2CD-84E3-45E3-BA83-E0321BEA6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3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0BB88C-D64D-4847-8AD0-050E4B1155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2BDD9F-7CC7-42F9-8432-D4F67A5C1BD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4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0BB88C-D64D-4847-8AD0-050E4B1155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2BDD9F-7CC7-42F9-8432-D4F67A5C1BD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hoppediz.ru/wp-content/uploads/2015/09/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462" y="3578909"/>
            <a:ext cx="4636585" cy="2838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7776864" cy="2260848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Буллинг</a:t>
            </a:r>
            <a:r>
              <a:rPr lang="ru-RU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в </a:t>
            </a:r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молодежной </a:t>
            </a:r>
            <a:r>
              <a:rPr lang="ru-RU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среде - выявление, устранение, профилактика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8" y="188640"/>
            <a:ext cx="1040474" cy="101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odb.tambov.gov.ru/images/ey19/1x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2028"/>
            <a:ext cx="2160240" cy="168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87400"/>
          </a:xfrm>
        </p:spPr>
        <p:txBody>
          <a:bodyPr/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избежать </a:t>
            </a:r>
            <a:r>
              <a:rPr lang="ru-RU" sz="3600" b="1" dirty="0" err="1">
                <a:latin typeface="Arial" pitchFamily="34" charset="0"/>
                <a:cs typeface="Arial" pitchFamily="34" charset="0"/>
              </a:rPr>
              <a:t>кибербуллинга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?</a:t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05342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- избавиться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от неприятных комментариев и сообщений с помощью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настроек;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- запретить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людям отмечать себя в записях и 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фотографиях;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- блокировка обидчиков;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- пожаловаться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администрации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сайта;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- не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стоит публиковать в открытом доступе личные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данные.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457200"/>
            <a:r>
              <a:rPr lang="ru-RU" sz="2400" dirty="0">
                <a:latin typeface="Arial" pitchFamily="34" charset="0"/>
                <a:cs typeface="Arial" pitchFamily="34" charset="0"/>
              </a:rPr>
              <a:t>Подросткам советуют обращаться за поддержкой к учителям и родителям</a:t>
            </a:r>
          </a:p>
          <a:p>
            <a:pPr indent="457200"/>
            <a:r>
              <a:rPr lang="ru-RU" sz="2400" dirty="0">
                <a:latin typeface="Arial" pitchFamily="34" charset="0"/>
                <a:cs typeface="Arial" pitchFamily="34" charset="0"/>
              </a:rPr>
              <a:t>Родителям подростков — следить за тем, что ребенок делает в интернете, и быть готовым помочь ему в трудной ситуации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15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6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115616" y="3068960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/>
          <p:cNvSpPr/>
          <p:nvPr/>
        </p:nvSpPr>
        <p:spPr>
          <a:xfrm rot="6386040">
            <a:off x="1719894" y="-994425"/>
            <a:ext cx="4441691" cy="6830626"/>
          </a:xfrm>
          <a:prstGeom prst="arc">
            <a:avLst>
              <a:gd name="adj1" fmla="val 15935275"/>
              <a:gd name="adj2" fmla="val 33641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3608" y="249289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436510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76256" y="242088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99792" y="285293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32040" y="285293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5576" y="32849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наблюдатели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1800" y="32849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сочувствующие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 idx="4294967295"/>
          </p:nvPr>
        </p:nvSpPr>
        <p:spPr>
          <a:xfrm>
            <a:off x="755576" y="1124744"/>
            <a:ext cx="7427987" cy="6913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Буллинг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это система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26481" y="2420887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7" y="116632"/>
            <a:ext cx="941289" cy="93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332657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24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буллинга</a:t>
            </a:r>
            <a:r>
              <a:rPr lang="ru-RU" sz="24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жертва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агрессор; наблюдатель(ли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иса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1" y="476672"/>
            <a:ext cx="815149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7" y="116632"/>
            <a:ext cx="941289" cy="93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0963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05770"/>
            <a:ext cx="8183880" cy="15151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Кто чаще всего подвергается травле со стороны сверстников?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2204864"/>
            <a:ext cx="8363272" cy="41764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Ребенок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или подросток, который сильно отличается по любым признакам от других детей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екоторые особенности детей увеличивают риск того, что ребенок может подвергаться травле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8" y="18744"/>
            <a:ext cx="937642" cy="93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8169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10829"/>
            <a:ext cx="8183880" cy="5346920"/>
          </a:xfrm>
        </p:spPr>
        <p:txBody>
          <a:bodyPr>
            <a:normAutofit lnSpcReduction="10000"/>
          </a:bodyPr>
          <a:lstStyle/>
          <a:p>
            <a:pPr marL="0" lvl="0" indent="0" algn="ctr" eaLnBrk="0" fontAlgn="base" hangingPunct="0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Факторы, которые могут спровоцировать развитие </a:t>
            </a:r>
            <a:r>
              <a:rPr lang="ru-RU" alt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буллинга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среди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подростков и молодежи:</a:t>
            </a:r>
            <a:endParaRPr lang="ru-RU" alt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ru-RU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изкий </a:t>
            </a: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воспитания;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неадекватная </a:t>
            </a: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заниженная самооценка;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высокая </a:t>
            </a: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импульсивность;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злоупотребление </a:t>
            </a: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алкоголем, наркотиками, компьютерными </a:t>
            </a: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играми;</a:t>
            </a:r>
            <a:endParaRPr lang="ru-RU" alt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сниженное </a:t>
            </a: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чувство самосохранения у </a:t>
            </a: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подростка;</a:t>
            </a:r>
            <a:endParaRPr lang="ru-RU" alt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внутриличностная</a:t>
            </a: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агрессивность студента, зависящая от индивидуальных особенностей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72"/>
            <a:ext cx="793626" cy="78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ai-therapy.com/blog/wp-content/uploads/2012/08/bullying_a_kid_800_clr_90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229200"/>
            <a:ext cx="1561255" cy="1462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68680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196752"/>
            <a:ext cx="8280920" cy="410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желание </a:t>
            </a:r>
            <a:r>
              <a:rPr lang="ru-RU" alt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сохранить статус в группе и соответствовать группе;</a:t>
            </a:r>
          </a:p>
          <a:p>
            <a:pPr algn="just"/>
            <a:r>
              <a:rPr lang="ru-RU" alt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желание </a:t>
            </a:r>
            <a:r>
              <a:rPr lang="ru-RU" alt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доминировать над другими;</a:t>
            </a:r>
          </a:p>
          <a:p>
            <a:pPr algn="just"/>
            <a:r>
              <a:rPr lang="ru-RU" alt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предшествующий </a:t>
            </a:r>
            <a:r>
              <a:rPr lang="ru-RU" alt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жизнедеятельности студента, включающий в себя проявления собственной агрессивности и наблюдения аналогичных проявлений в ближайшем </a:t>
            </a:r>
            <a:r>
              <a:rPr lang="ru-RU" alt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окружении;</a:t>
            </a:r>
          </a:p>
          <a:p>
            <a:pPr algn="just"/>
            <a:r>
              <a:rPr lang="ru-RU" alt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прогулы </a:t>
            </a:r>
            <a:r>
              <a:rPr lang="ru-RU" alt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слабая успеваемость 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93626" cy="78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pm1.narvii.com/7067/8ebfe4a3ddb50dddc08029be5d084a129bb82e38r1-770-623v2_uh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12" y="5167070"/>
            <a:ext cx="1868945" cy="15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566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848872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r>
              <a:rPr lang="ru-RU" altLang="ru-RU" sz="2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семейное и сексуальное насилие;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r>
              <a:rPr lang="ru-RU" altLang="ru-RU" sz="2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</a:t>
            </a:r>
            <a:r>
              <a:rPr lang="ru-RU" altLang="ru-RU" sz="26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нутрисемейные</a:t>
            </a:r>
            <a:r>
              <a:rPr lang="ru-RU" altLang="ru-RU" sz="2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конфликты;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r>
              <a:rPr lang="ru-RU" altLang="ru-RU" sz="2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</a:t>
            </a:r>
            <a:r>
              <a:rPr lang="ru-RU" altLang="ru-RU" sz="26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изкий</a:t>
            </a:r>
            <a:r>
              <a:rPr lang="ru-RU" altLang="ru-RU" sz="2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социально-экономический статус семьи;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r>
              <a:rPr lang="ru-RU" altLang="ru-RU" sz="2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</a:t>
            </a:r>
            <a:r>
              <a:rPr lang="ru-RU" altLang="ru-RU" sz="26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авышенные</a:t>
            </a:r>
            <a:r>
              <a:rPr lang="ru-RU" altLang="ru-RU" sz="2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требования к успеваемости, которые не всегда соответствуют способностям и возможностям подростка;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r>
              <a:rPr lang="ru-RU" altLang="ru-RU" sz="2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26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гиперопека</a:t>
            </a:r>
            <a:r>
              <a:rPr lang="ru-RU" altLang="ru-RU" sz="2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равнодушие со стороны родителей;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r>
              <a:rPr lang="ru-RU" altLang="ru-RU" sz="2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</a:t>
            </a:r>
            <a:r>
              <a:rPr lang="ru-RU" altLang="ru-RU" sz="26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анние</a:t>
            </a:r>
            <a:r>
              <a:rPr lang="ru-RU" altLang="ru-RU" sz="2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сексуальные контакты;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defRPr/>
            </a:pPr>
            <a:r>
              <a:rPr lang="ru-RU" altLang="ru-RU" sz="2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</a:t>
            </a:r>
            <a:r>
              <a:rPr lang="ru-RU" altLang="ru-RU" sz="26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риводы</a:t>
            </a:r>
            <a:r>
              <a:rPr lang="ru-RU" altLang="ru-RU" sz="2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милицию и ранняя судимость</a:t>
            </a:r>
            <a:endParaRPr lang="ru-RU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936104" cy="93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0444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4104456" cy="978123"/>
          </a:xfrm>
        </p:spPr>
        <p:txBody>
          <a:bodyPr>
            <a:normAutofit fontScale="70000" lnSpcReduction="20000"/>
          </a:bodyPr>
          <a:lstStyle/>
          <a:p>
            <a:endParaRPr lang="ru-RU" u="sng" dirty="0" smtClean="0"/>
          </a:p>
          <a:p>
            <a:r>
              <a:rPr lang="ru-RU" sz="3100" u="sng" dirty="0" smtClean="0">
                <a:latin typeface="Arial" pitchFamily="34" charset="0"/>
                <a:cs typeface="Arial" pitchFamily="34" charset="0"/>
              </a:rPr>
              <a:t>Кандидаты </a:t>
            </a:r>
            <a:r>
              <a:rPr lang="ru-RU" sz="3100" u="sng" dirty="0">
                <a:latin typeface="Arial" pitchFamily="34" charset="0"/>
                <a:cs typeface="Arial" pitchFamily="34" charset="0"/>
              </a:rPr>
              <a:t>на роль «жертвы»:</a:t>
            </a:r>
            <a:endParaRPr lang="ru-RU" sz="3100" dirty="0">
              <a:latin typeface="Arial" pitchFamily="34" charset="0"/>
              <a:cs typeface="Arial" pitchFamily="34" charset="0"/>
            </a:endParaRPr>
          </a:p>
          <a:p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2174875"/>
            <a:ext cx="4104456" cy="3951288"/>
          </a:xfrm>
        </p:spPr>
        <p:txBody>
          <a:bodyPr>
            <a:normAutofit fontScale="85000" lnSpcReduction="20000"/>
          </a:bodyPr>
          <a:lstStyle/>
          <a:p>
            <a:pPr indent="342900"/>
            <a:r>
              <a:rPr lang="ru-RU" dirty="0" smtClean="0">
                <a:latin typeface="Arial" pitchFamily="34" charset="0"/>
                <a:cs typeface="Arial" pitchFamily="34" charset="0"/>
              </a:rPr>
              <a:t>дети </a:t>
            </a:r>
            <a:r>
              <a:rPr lang="ru-RU" dirty="0">
                <a:latin typeface="Arial" pitchFamily="34" charset="0"/>
                <a:cs typeface="Arial" pitchFamily="34" charset="0"/>
              </a:rPr>
              <a:t>пережившие развод родителей;</a:t>
            </a:r>
          </a:p>
          <a:p>
            <a:pPr indent="342900"/>
            <a:r>
              <a:rPr lang="ru-RU" dirty="0">
                <a:latin typeface="Arial" pitchFamily="34" charset="0"/>
                <a:cs typeface="Arial" pitchFamily="34" charset="0"/>
              </a:rPr>
              <a:t>те, у кого проблемы в семье;</a:t>
            </a:r>
          </a:p>
          <a:p>
            <a:pPr indent="342900"/>
            <a:r>
              <a:rPr lang="ru-RU" dirty="0">
                <a:latin typeface="Arial" pitchFamily="34" charset="0"/>
                <a:cs typeface="Arial" pitchFamily="34" charset="0"/>
              </a:rPr>
              <a:t>сменившие место учебы;</a:t>
            </a:r>
          </a:p>
          <a:p>
            <a:pPr indent="342900"/>
            <a:r>
              <a:rPr lang="ru-RU" dirty="0">
                <a:latin typeface="Arial" pitchFamily="34" charset="0"/>
                <a:cs typeface="Arial" pitchFamily="34" charset="0"/>
              </a:rPr>
              <a:t>одаренные дети;</a:t>
            </a:r>
          </a:p>
          <a:p>
            <a:pPr indent="342900"/>
            <a:r>
              <a:rPr lang="ru-RU" dirty="0">
                <a:latin typeface="Arial" pitchFamily="34" charset="0"/>
                <a:cs typeface="Arial" pitchFamily="34" charset="0"/>
              </a:rPr>
              <a:t>те, от кого родители требуют больших свершений;</a:t>
            </a:r>
          </a:p>
          <a:p>
            <a:pPr indent="342900"/>
            <a:r>
              <a:rPr lang="ru-RU" dirty="0">
                <a:latin typeface="Arial" pitchFamily="34" charset="0"/>
                <a:cs typeface="Arial" pitchFamily="34" charset="0"/>
              </a:rPr>
              <a:t>подростки из бедных семей;</a:t>
            </a:r>
          </a:p>
          <a:p>
            <a:pPr indent="342900"/>
            <a:r>
              <a:rPr lang="ru-RU" dirty="0">
                <a:latin typeface="Arial" pitchFamily="34" charset="0"/>
                <a:cs typeface="Arial" pitchFamily="34" charset="0"/>
              </a:rPr>
              <a:t>дети с инвалидностью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indent="342900"/>
            <a:r>
              <a:rPr lang="ru-RU" dirty="0" smtClean="0">
                <a:latin typeface="Arial" pitchFamily="34" charset="0"/>
                <a:cs typeface="Arial" pitchFamily="34" charset="0"/>
              </a:rPr>
              <a:t>пережившие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смерть родственников (сироты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499993" y="903418"/>
            <a:ext cx="4464495" cy="1085422"/>
          </a:xfrm>
        </p:spPr>
        <p:txBody>
          <a:bodyPr>
            <a:normAutofit fontScale="32500" lnSpcReduction="20000"/>
          </a:bodyPr>
          <a:lstStyle/>
          <a:p>
            <a:endParaRPr lang="ru-RU" i="1" dirty="0" smtClean="0"/>
          </a:p>
          <a:p>
            <a:r>
              <a:rPr lang="ru-RU" sz="6800" u="sng" dirty="0" smtClean="0">
                <a:latin typeface="Arial" pitchFamily="34" charset="0"/>
                <a:cs typeface="Arial" pitchFamily="34" charset="0"/>
              </a:rPr>
              <a:t>Признаки того, что ребенок стал жертвой травли:</a:t>
            </a:r>
            <a:endParaRPr lang="ru-RU" sz="6800" u="sng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283968" y="2174874"/>
            <a:ext cx="4608513" cy="4566494"/>
          </a:xfrm>
        </p:spPr>
        <p:txBody>
          <a:bodyPr>
            <a:normAutofit fontScale="47500" lnSpcReduction="20000"/>
          </a:bodyPr>
          <a:lstStyle/>
          <a:p>
            <a:pPr indent="342900"/>
            <a:r>
              <a:rPr lang="ru-RU" sz="3800" dirty="0" smtClean="0">
                <a:latin typeface="Arial" pitchFamily="34" charset="0"/>
                <a:cs typeface="Arial" pitchFamily="34" charset="0"/>
              </a:rPr>
              <a:t>часто </a:t>
            </a:r>
            <a:r>
              <a:rPr lang="ru-RU" sz="3800" dirty="0">
                <a:latin typeface="Arial" pitchFamily="34" charset="0"/>
                <a:cs typeface="Arial" pitchFamily="34" charset="0"/>
              </a:rPr>
              <a:t>получает в свой адрес оскорбительные замечания;</a:t>
            </a:r>
          </a:p>
          <a:p>
            <a:pPr indent="342900"/>
            <a:r>
              <a:rPr lang="ru-RU" sz="3800" dirty="0">
                <a:latin typeface="Arial" pitchFamily="34" charset="0"/>
                <a:cs typeface="Arial" pitchFamily="34" charset="0"/>
              </a:rPr>
              <a:t>склонен подчиняться другим детям;</a:t>
            </a:r>
          </a:p>
          <a:p>
            <a:pPr indent="342900"/>
            <a:r>
              <a:rPr lang="ru-RU" sz="3800" dirty="0">
                <a:latin typeface="Arial" pitchFamily="34" charset="0"/>
                <a:cs typeface="Arial" pitchFamily="34" charset="0"/>
              </a:rPr>
              <a:t>приходит домой с синяками, в порванной одежде и не может дать этому внятного объяснения;</a:t>
            </a:r>
          </a:p>
          <a:p>
            <a:pPr indent="342900"/>
            <a:r>
              <a:rPr lang="ru-RU" sz="3800" dirty="0">
                <a:latin typeface="Arial" pitchFamily="34" charset="0"/>
                <a:cs typeface="Arial" pitchFamily="34" charset="0"/>
              </a:rPr>
              <a:t>не принимает участия в групповых играх или оказывается последним, кого пригласили в игру;</a:t>
            </a:r>
          </a:p>
          <a:p>
            <a:pPr indent="342900"/>
            <a:r>
              <a:rPr lang="ru-RU" sz="3800" dirty="0">
                <a:latin typeface="Arial" pitchFamily="34" charset="0"/>
                <a:cs typeface="Arial" pitchFamily="34" charset="0"/>
              </a:rPr>
              <a:t>не имеет постоянных друзей, регулярно впадает в «немилость» у 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одноклассников (</a:t>
            </a:r>
            <a:r>
              <a:rPr lang="ru-RU" sz="3800" dirty="0" err="1" smtClean="0">
                <a:latin typeface="Arial" pitchFamily="34" charset="0"/>
                <a:cs typeface="Arial" pitchFamily="34" charset="0"/>
              </a:rPr>
              <a:t>одногруппников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3800" dirty="0">
              <a:latin typeface="Arial" pitchFamily="34" charset="0"/>
              <a:cs typeface="Arial" pitchFamily="34" charset="0"/>
            </a:endParaRPr>
          </a:p>
          <a:p>
            <a:pPr indent="342900"/>
            <a:r>
              <a:rPr lang="ru-RU" sz="3800" dirty="0">
                <a:latin typeface="Arial" pitchFamily="34" charset="0"/>
                <a:cs typeface="Arial" pitchFamily="34" charset="0"/>
              </a:rPr>
              <a:t>ребенок не получает приглашений в гости и сам никого не приглашает;</a:t>
            </a:r>
          </a:p>
          <a:p>
            <a:pPr indent="342900"/>
            <a:r>
              <a:rPr lang="ru-RU" sz="3800" dirty="0">
                <a:latin typeface="Arial" pitchFamily="34" charset="0"/>
                <a:cs typeface="Arial" pitchFamily="34" charset="0"/>
              </a:rPr>
              <a:t>выказывает признаки страха или сильного нежелания ходить на 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учебу</a:t>
            </a:r>
            <a:endParaRPr lang="ru-RU" sz="38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93882" cy="98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ai-therapy.com/blog/wp-content/uploads/2012/08/bullying_a_kid_800_clr_90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0648"/>
            <a:ext cx="1512168" cy="1416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34750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79512" y="1105826"/>
            <a:ext cx="4248472" cy="1069049"/>
          </a:xfrm>
        </p:spPr>
        <p:txBody>
          <a:bodyPr>
            <a:normAutofit fontScale="85000" lnSpcReduction="20000"/>
          </a:bodyPr>
          <a:lstStyle/>
          <a:p>
            <a:endParaRPr lang="ru-RU" u="sng" dirty="0" smtClean="0"/>
          </a:p>
          <a:p>
            <a:r>
              <a:rPr lang="ru-RU" sz="3100" u="sng" dirty="0" smtClean="0">
                <a:latin typeface="Arial" pitchFamily="34" charset="0"/>
                <a:cs typeface="Arial" pitchFamily="34" charset="0"/>
              </a:rPr>
              <a:t>Кандидаты на роль</a:t>
            </a:r>
            <a:r>
              <a:rPr lang="ru-RU" sz="3100" u="sng" dirty="0">
                <a:latin typeface="Arial" pitchFamily="34" charset="0"/>
                <a:cs typeface="Arial" pitchFamily="34" charset="0"/>
              </a:rPr>
              <a:t> «агрессора»:</a:t>
            </a: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2174875"/>
            <a:ext cx="4104456" cy="3951288"/>
          </a:xfrm>
        </p:spPr>
        <p:txBody>
          <a:bodyPr>
            <a:normAutofit fontScale="92500" lnSpcReduction="10000"/>
          </a:bodyPr>
          <a:lstStyle/>
          <a:p>
            <a:pPr indent="342900"/>
            <a:r>
              <a:rPr lang="ru-RU" dirty="0">
                <a:latin typeface="Arial" pitchFamily="34" charset="0"/>
                <a:cs typeface="Arial" pitchFamily="34" charset="0"/>
              </a:rPr>
              <a:t>подростки с высоким статусом и хорошими навыками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общения;</a:t>
            </a:r>
          </a:p>
          <a:p>
            <a:pPr indent="342900"/>
            <a:r>
              <a:rPr lang="ru-RU" dirty="0">
                <a:latin typeface="Arial" pitchFamily="34" charset="0"/>
                <a:cs typeface="Arial" pitchFamily="34" charset="0"/>
              </a:rPr>
              <a:t>дети, «близкие к идеалу» – сильные лидеры, отличники, на них возлагаются надежды в семье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ОО;</a:t>
            </a:r>
          </a:p>
          <a:p>
            <a:pPr indent="342900"/>
            <a:r>
              <a:rPr lang="ru-RU" dirty="0" smtClean="0">
                <a:latin typeface="Arial" pitchFamily="34" charset="0"/>
                <a:cs typeface="Arial" pitchFamily="34" charset="0"/>
              </a:rPr>
              <a:t>дети </a:t>
            </a:r>
            <a:r>
              <a:rPr lang="ru-RU" dirty="0">
                <a:latin typeface="Arial" pitchFamily="34" charset="0"/>
                <a:cs typeface="Arial" pitchFamily="34" charset="0"/>
              </a:rPr>
              <a:t>– неформальные лидеры, часто недополучившие родительской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любви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6016" y="724989"/>
            <a:ext cx="4248472" cy="1335860"/>
          </a:xfrm>
        </p:spPr>
        <p:txBody>
          <a:bodyPr>
            <a:normAutofit fontScale="47500" lnSpcReduction="20000"/>
          </a:bodyPr>
          <a:lstStyle/>
          <a:p>
            <a:endParaRPr lang="ru-RU" i="1" dirty="0" smtClean="0"/>
          </a:p>
          <a:p>
            <a:r>
              <a:rPr lang="ru-RU" sz="5500" u="sng" dirty="0">
                <a:latin typeface="Arial" pitchFamily="34" charset="0"/>
                <a:cs typeface="Arial" pitchFamily="34" charset="0"/>
              </a:rPr>
              <a:t>Как вести себя с агрессором:</a:t>
            </a:r>
          </a:p>
          <a:p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283968" y="2174874"/>
            <a:ext cx="4860032" cy="4566494"/>
          </a:xfrm>
        </p:spPr>
        <p:txBody>
          <a:bodyPr>
            <a:normAutofit fontScale="92500"/>
          </a:bodyPr>
          <a:lstStyle/>
          <a:p>
            <a:pPr indent="342900"/>
            <a:r>
              <a:rPr lang="ru-RU" dirty="0">
                <a:latin typeface="Arial" pitchFamily="34" charset="0"/>
                <a:cs typeface="Arial" pitchFamily="34" charset="0"/>
              </a:rPr>
              <a:t>признать свою ответственность как взрослого;</a:t>
            </a:r>
          </a:p>
          <a:p>
            <a:pPr indent="342900"/>
            <a:r>
              <a:rPr lang="ru-RU" dirty="0">
                <a:latin typeface="Arial" pitchFamily="34" charset="0"/>
                <a:cs typeface="Arial" pitchFamily="34" charset="0"/>
              </a:rPr>
              <a:t>изменить свое поведение, не прибегать к агрессии, дать пример здорового разрешения конфликтов;</a:t>
            </a:r>
          </a:p>
          <a:p>
            <a:pPr indent="342900"/>
            <a:r>
              <a:rPr lang="ru-RU" dirty="0">
                <a:latin typeface="Arial" pitchFamily="34" charset="0"/>
                <a:cs typeface="Arial" pitchFamily="34" charset="0"/>
              </a:rPr>
              <a:t>понять, что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подросток </a:t>
            </a:r>
            <a:r>
              <a:rPr lang="ru-RU" dirty="0">
                <a:latin typeface="Arial" pitchFamily="34" charset="0"/>
                <a:cs typeface="Arial" pitchFamily="34" charset="0"/>
              </a:rPr>
              <a:t>в беде, и встать на его сторону;</a:t>
            </a:r>
          </a:p>
          <a:p>
            <a:pPr indent="342900"/>
            <a:r>
              <a:rPr lang="ru-RU" dirty="0">
                <a:latin typeface="Arial" pitchFamily="34" charset="0"/>
                <a:cs typeface="Arial" pitchFamily="34" charset="0"/>
              </a:rPr>
              <a:t>не винить, не призывать к пониманию, а призвать его в союзники в лечении болезни – «травли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93882" cy="98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ai-therapy.com/blog/wp-content/uploads/2012/08/bullying_a_kid_800_clr_90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595"/>
            <a:ext cx="1512168" cy="1416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52560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402" y="274638"/>
            <a:ext cx="7719086" cy="1143000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Кандидаты на роль «наблюдатель»:</a:t>
            </a:r>
            <a:endParaRPr lang="ru-RU" sz="32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93882" cy="98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340768"/>
            <a:ext cx="8064895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342900">
              <a:spcBef>
                <a:spcPct val="20000"/>
              </a:spcBef>
              <a:buFont typeface="Arial" pitchFamily="34" charset="0"/>
              <a:buChar char="•"/>
            </a:pP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кто видит издевки над изгоем и не реагирует на это;</a:t>
            </a:r>
          </a:p>
          <a:p>
            <a:pPr marL="342900" lvl="0" indent="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наблюдатели, как правило, находятся под впечатлением от увиденного, но часто испытывают страх или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беспомощность;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наблюдателей может мучить чувство вины из-за бездействия либо потому, что они тоже участвовали в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издевательствах;</a:t>
            </a:r>
          </a:p>
          <a:p>
            <a:pPr marL="342900" lvl="0" indent="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последствием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становится отчужденная, холодная атмосфера в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коллективе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860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Может проявляться в физическом насилии, угрозах, вербальной агрессии, унижении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		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Буллинг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травля, повторяющаяся агрессия по отношению к определенному субъекту, включающая в себя принуждение и запугивание</a:t>
            </a:r>
          </a:p>
          <a:p>
            <a:endParaRPr lang="ru-RU" b="1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6849"/>
            <a:ext cx="824450" cy="8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ru-RU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Последствия </a:t>
            </a:r>
            <a:r>
              <a:rPr lang="ru-RU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буллинга</a:t>
            </a:r>
            <a:r>
              <a:rPr lang="ru-RU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82762"/>
            <a:ext cx="8229600" cy="4343401"/>
          </a:xfrm>
        </p:spPr>
        <p:txBody>
          <a:bodyPr/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Падение самооценки,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затравленность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Проблемы в учёбе и поведении, уход из учебного заведения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Суицидальные намерения,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аутоагрессия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Ответная агрессия,  как следствие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преступление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dirty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9" y="92076"/>
            <a:ext cx="839204" cy="83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9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Как вести себя,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если вы стали жертвой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буллинга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93882" cy="98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196753"/>
            <a:ext cx="828092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1. Будьте спокойны!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Сначала вы можете попробовать игнорировать хулигана. Это работает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когда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хулиган все еще пытается понять, можно ли над вами издеваться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Это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может не помочь, если агрессор уже начал вас травить или даже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атакует физически.</a:t>
            </a: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Уходите!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Если возможно, необходимо уйти от хулигана. Избегайте ситуаций и мест, где хулиган обычно нападает на вас или где нет людей. Держитесь рядом с другими людьми, особенно взрослыми 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педагогами.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Если на пути 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образовательную организацию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есть место, где над вами часто издеваются, подумайте о том, можете ли вы использовать другой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маршрут.</a:t>
            </a: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3. Расскажите им, что вам не нравится!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Скажите хулиганам ясно и спокойно, что вам не нравится то, что они делают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что они должны остановиться, используя выражения, такие как «Стоп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!», «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Прекрати!» и «Это больно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!».</a:t>
            </a: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4. Отвечайте с юмором и будьте умны!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Если вместо ответных оскорблений человек шутит над ситуацией, это вызывает недоумение у хулиганов. Юмор — один из самых эффективных способов разоружить хулигана, но он также и самый сложный. Не каждая шутка вызовет у хулигана чувство растерянности, некоторые могут раздражить агрессора еще сильнее. 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937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Как вести себя,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если вы стали жертвой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буллинга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93882" cy="98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196753"/>
            <a:ext cx="83529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Расскажите кому-нибудь о </a:t>
            </a:r>
            <a:r>
              <a:rPr lang="ru-RU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буллинге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Люди, подвергшиеся издевательствам, нуждаются в помощи своих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семей и образовательных организаций.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Никто не может справиться с издевательствами в одиночку. Найдите кого-то, кому вы доверяете, желательно взрослого.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6. Надеяться, что издевательства как-то сами «уйдут» — плохой вариант.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Ситуация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почти наверняка ухудшится, если вы будете молчать, потому что хулиган поймет, что ему это сходит с рук.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7. В случае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кибербуллинга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сохраняйте сообщения от хулигана и переписки в интернете.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Даже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если вы хотите избавиться от вещей, которые причинили вам боль как можно скорее. Таким образом вы всегда сможете предоставить сохраненный материал в полицию, чтобы остановить хулигана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8. Информируйте полицию!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Возможно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вам придется сообщить в полицию в случае очень серьезного эпизода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буллинга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Вы можете сделать это сами, позвонив в полицию по телефону 102, или вы можете попросить своих родителей или учителя сделать это за вас. Вы не должны стесняться из-за того, что вы позвонили в полицию — у вас есть право на то, что вы делаете!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957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риса\Desktop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92696"/>
            <a:ext cx="758484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93882" cy="98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8555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риса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02" y="896877"/>
            <a:ext cx="7287038" cy="546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93882" cy="98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7657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563563" y="1062038"/>
            <a:ext cx="8315325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2300" b="1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«</a:t>
            </a:r>
            <a:r>
              <a:rPr lang="ru-RU" altLang="ru-RU" sz="2300" b="1" u="sng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Психологическая служба</a:t>
            </a:r>
            <a:r>
              <a:rPr lang="ru-RU" altLang="ru-RU" sz="2300" b="1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»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23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Консультации / для специалистов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2300" b="1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«</a:t>
            </a:r>
            <a:r>
              <a:rPr lang="ru-RU" altLang="ru-RU" sz="2300" b="1" u="sng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Методическая гостиная</a:t>
            </a:r>
            <a:r>
              <a:rPr lang="ru-RU" altLang="ru-RU" sz="2300" b="1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»</a:t>
            </a:r>
          </a:p>
          <a:p>
            <a:pPr marL="176213" indent="-176213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Безопасность</a:t>
            </a:r>
          </a:p>
          <a:p>
            <a:pPr marL="176213" indent="-176213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Профилактика и коррекция </a:t>
            </a: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2200" dirty="0" err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девиантного</a:t>
            </a: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поведения несовершеннолетних</a:t>
            </a: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Профилактика суицидального поведения</a:t>
            </a: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Половое воспитание</a:t>
            </a: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Профориентация</a:t>
            </a: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Профилактика жестокого обращения</a:t>
            </a: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Профилактика профессионального выгорания педагога</a:t>
            </a: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Психолого-педагогическое сопровождение ГИА</a:t>
            </a:r>
          </a:p>
          <a:p>
            <a:pPr marL="176213" indent="-176213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Служба школьной медиации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800" dirty="0" smtClean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2300" b="1" u="sng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Профилактика </a:t>
            </a:r>
            <a:r>
              <a:rPr lang="ru-RU" altLang="ru-RU" sz="2300" b="1" u="sng" dirty="0" err="1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буллинга</a:t>
            </a:r>
            <a:endParaRPr lang="ru-RU" altLang="ru-RU" sz="2300" b="1" u="sng" dirty="0" smtClean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800" b="1" u="sng" dirty="0" smtClean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23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</a:t>
            </a: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Детско-родительские отношения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15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1"/>
          <p:cNvSpPr>
            <a:spLocks noChangeArrowheads="1"/>
          </p:cNvSpPr>
          <p:nvPr/>
        </p:nvSpPr>
        <p:spPr bwMode="auto">
          <a:xfrm>
            <a:off x="827088" y="-8251825"/>
            <a:ext cx="603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 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333500" y="215900"/>
            <a:ext cx="4160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b="1" smtClean="0">
                <a:solidFill>
                  <a:prstClr val="black"/>
                </a:solidFill>
                <a:latin typeface="Arial" charset="0"/>
                <a:cs typeface="Arial" charset="0"/>
              </a:rPr>
              <a:t>сайт </a:t>
            </a:r>
            <a:r>
              <a:rPr lang="en-US" altLang="ru-RU" sz="2400" b="1" smtClean="0">
                <a:solidFill>
                  <a:prstClr val="black"/>
                </a:solidFill>
                <a:latin typeface="Arial" charset="0"/>
                <a:cs typeface="Arial" charset="0"/>
              </a:rPr>
              <a:t>www.centr45.ru</a:t>
            </a:r>
            <a:endParaRPr lang="ru-RU" altLang="ru-RU" sz="2400" b="1" u="sng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15888"/>
            <a:ext cx="329882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828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081658" cy="107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61610"/>
            <a:ext cx="8229600" cy="579172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en-US" b="1" dirty="0" smtClean="0"/>
              <a:t>		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Буллинг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представляет собой длительное психическое или физическое насилие со стороны индивида или группы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 отношению к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человеку,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который неспособен защитить себя в данной ситуации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http://acompanhar.com.br/n_textos/ft-not_bully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4918" y="3501008"/>
            <a:ext cx="399825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285"/>
            <a:ext cx="824450" cy="8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Буллинг</a:t>
            </a:r>
            <a:r>
              <a:rPr lang="ru-RU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включает четыре главных компонента: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, serif"/>
              </a:rPr>
              <a:t> 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агрессивное и негативное поведение; </a:t>
            </a: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оно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осуществляется регулярно; </a:t>
            </a: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происходит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отношениях, участники которых обладают неодинаковой властью; </a:t>
            </a: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поведение является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умышленным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    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285"/>
            <a:ext cx="824450" cy="8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21280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888"/>
            <a:ext cx="793626" cy="78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150938" y="336550"/>
            <a:ext cx="7283450" cy="563563"/>
          </a:xfrm>
        </p:spPr>
        <p:txBody>
          <a:bodyPr/>
          <a:lstStyle/>
          <a:p>
            <a:r>
              <a:rPr lang="ru-RU" altLang="ru-RU" sz="2400" b="1" dirty="0" smtClean="0">
                <a:latin typeface="Arial" charset="0"/>
                <a:cs typeface="Arial" charset="0"/>
              </a:rPr>
              <a:t>Виды </a:t>
            </a:r>
            <a:r>
              <a:rPr lang="ru-RU" altLang="ru-RU" sz="2400" b="1" dirty="0" err="1" smtClean="0">
                <a:latin typeface="Arial" charset="0"/>
                <a:cs typeface="Arial" charset="0"/>
              </a:rPr>
              <a:t>буллинга</a:t>
            </a:r>
            <a:endParaRPr lang="ru-RU" altLang="ru-RU" sz="24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192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25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792088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Виды </a:t>
            </a:r>
            <a:r>
              <a:rPr lang="ru-RU" sz="3600" b="1" dirty="0" err="1">
                <a:latin typeface="Arial" pitchFamily="34" charset="0"/>
                <a:cs typeface="Arial" pitchFamily="34" charset="0"/>
              </a:rPr>
              <a:t>буллинга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3"/>
            <a:ext cx="8640960" cy="5832648"/>
          </a:xfrm>
        </p:spPr>
        <p:txBody>
          <a:bodyPr>
            <a:noAutofit/>
          </a:bodyPr>
          <a:lstStyle/>
          <a:p>
            <a:pPr indent="342900"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бросание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предметами, воровство, высмеивание, грабеж (например, денег на завтрак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); </a:t>
            </a:r>
          </a:p>
          <a:p>
            <a:pPr indent="342900"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дедовщина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травля новеньких, доведение человека до отчаяния, изоляции, одиночества,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домогательства;</a:t>
            </a:r>
          </a:p>
          <a:p>
            <a:pPr indent="342900"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запугивание, избивание, издевательства, мстительные взгляды, навязывание поступков, нанесение физических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увечий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indent="342900"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насмешки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непристойные прикосновения, несправедливая критика, обидные розыгрыши, обман, оскорбления (и другие проявления словесной агрессии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); </a:t>
            </a:r>
          </a:p>
          <a:p>
            <a:pPr indent="342900"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осмеивание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внешности или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одежды; </a:t>
            </a:r>
          </a:p>
          <a:p>
            <a:pPr indent="342900"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плевки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подножки, показ непристойных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жестов; </a:t>
            </a:r>
          </a:p>
          <a:p>
            <a:pPr indent="342900"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порча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чужой собственности, пошлые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шутки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indent="342900"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презрительное отношение, прятанье чужих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вещей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indent="342900"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публичное унижение, распространение слухов, распускание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сплетен; </a:t>
            </a:r>
          </a:p>
          <a:p>
            <a:pPr indent="342900"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толчки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подзатыльники, угроза нанесения физических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увечий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indent="342900"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угроза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раскрыть чью-либо тайну,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унижение,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шантаж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4450" cy="8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8320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Причины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буллинга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9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900" b="1" dirty="0" smtClean="0">
                <a:latin typeface="Arial" pitchFamily="34" charset="0"/>
                <a:cs typeface="Arial" pitchFamily="34" charset="0"/>
              </a:rPr>
            </a:br>
            <a:r>
              <a:rPr lang="ru-RU" sz="9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9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Почему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можно стать мишенью травли?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indent="342900"/>
            <a:r>
              <a:rPr lang="ru-RU" sz="2800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ожет быть из-за вашего внешнего вида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 то, как вы ведете себя в группе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сверстников;</a:t>
            </a:r>
          </a:p>
          <a:p>
            <a:pPr indent="342900"/>
            <a:r>
              <a:rPr lang="ru-RU" sz="2800" dirty="0" smtClean="0"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быть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из-за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вашей расовой, религиозной принадлежности или сексуальной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ориентации;</a:t>
            </a:r>
          </a:p>
          <a:p>
            <a:pPr indent="342900"/>
            <a:r>
              <a:rPr lang="ru-RU" sz="2800" dirty="0" smtClean="0"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быть просто потому, что вы новенький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недавно переехали и еще не успели обзавестись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друзьями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285"/>
            <a:ext cx="824450" cy="8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981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76375" y="160338"/>
            <a:ext cx="6259513" cy="604366"/>
          </a:xfrm>
        </p:spPr>
        <p:txBody>
          <a:bodyPr/>
          <a:lstStyle/>
          <a:p>
            <a:r>
              <a:rPr lang="ru-RU" altLang="ru-RU" sz="2800" b="1" dirty="0" err="1" smtClean="0">
                <a:latin typeface="Arial" charset="0"/>
                <a:cs typeface="Arial" charset="0"/>
              </a:rPr>
              <a:t>Кибербуллинг</a:t>
            </a:r>
            <a:r>
              <a:rPr lang="ru-RU" altLang="ru-RU" sz="2800" b="1" dirty="0" smtClean="0">
                <a:latin typeface="Arial" charset="0"/>
                <a:cs typeface="Arial" charset="0"/>
              </a:rPr>
              <a:t> – что это такое?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5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827088" y="-8251825"/>
            <a:ext cx="603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 </a:t>
            </a:r>
          </a:p>
        </p:txBody>
      </p:sp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395288" y="1081088"/>
            <a:ext cx="8353176" cy="256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68288" algn="l"/>
              </a:tabLst>
            </a:pPr>
            <a:r>
              <a:rPr lang="ru-RU" altLang="ru-RU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ru-RU" altLang="ru-RU" sz="2200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Кибербуллинг</a:t>
            </a: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- совокупность агрессивных действий в адрес конкретного человека в общении в интернете, посредством мобильной связи. 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68288" algn="l"/>
              </a:tabLst>
            </a:pPr>
            <a:r>
              <a:rPr lang="ru-RU" altLang="ru-RU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Проявляется </a:t>
            </a:r>
            <a:r>
              <a:rPr lang="ru-RU" altLang="ru-RU" sz="2200" dirty="0">
                <a:solidFill>
                  <a:prstClr val="black"/>
                </a:solidFill>
                <a:latin typeface="Arial" charset="0"/>
                <a:cs typeface="Arial" charset="0"/>
              </a:rPr>
              <a:t>в травле при помощи социальных сетей или посылании оскорблений на электронный адрес. Сюда входит съемка и выкладывание неприглядного видео в общий доступ.</a:t>
            </a:r>
            <a:endParaRPr lang="ru-RU" altLang="ru-RU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34" name="Picture 10" descr="https://ds04.infourok.ru/uploads/ex/0918/00123187-4eaa6f70/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93368"/>
            <a:ext cx="5544616" cy="301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99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0" y="274638"/>
            <a:ext cx="7600950" cy="1143000"/>
          </a:xfrm>
        </p:spPr>
        <p:txBody>
          <a:bodyPr/>
          <a:lstStyle/>
          <a:p>
            <a:r>
              <a:rPr lang="ru-RU" sz="3600" b="1" dirty="0" err="1">
                <a:latin typeface="Arial" pitchFamily="34" charset="0"/>
                <a:cs typeface="Arial" pitchFamily="34" charset="0"/>
              </a:rPr>
              <a:t>Кибербуллинг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Популярность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этого способа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буллинга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обусловлена тем, что намного легче выражать негативные эмоции и обижать людей, находясь по ту сторону монитора.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010035" cy="98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Лариса\Desktop\bulling-devushk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63"/>
          <a:stretch/>
        </p:blipFill>
        <p:spPr bwMode="auto">
          <a:xfrm>
            <a:off x="1877546" y="3356992"/>
            <a:ext cx="5070717" cy="2936459"/>
          </a:xfrm>
          <a:prstGeom prst="rect">
            <a:avLst/>
          </a:prstGeom>
          <a:noFill/>
          <a:effectLst>
            <a:glow rad="228600">
              <a:schemeClr val="accent1">
                <a:lumMod val="20000"/>
                <a:lumOff val="80000"/>
                <a:alpha val="40000"/>
              </a:schemeClr>
            </a:glo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1258</Words>
  <Application>Microsoft Office PowerPoint</Application>
  <PresentationFormat>Экран (4:3)</PresentationFormat>
  <Paragraphs>165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Тема Office</vt:lpstr>
      <vt:lpstr>4_Тема Office</vt:lpstr>
      <vt:lpstr>1_Тема Office</vt:lpstr>
      <vt:lpstr>Буллинг  в молодежной среде - выявление, устранение, профилактика</vt:lpstr>
      <vt:lpstr>Может проявляться в физическом насилии, угрозах, вербальной агрессии, унижении </vt:lpstr>
      <vt:lpstr>Презентация PowerPoint</vt:lpstr>
      <vt:lpstr>Буллинг включает четыре главных компонента:</vt:lpstr>
      <vt:lpstr>Виды буллинга</vt:lpstr>
      <vt:lpstr>Виды буллинга:</vt:lpstr>
      <vt:lpstr> Причины буллинга   Почему можно стать мишенью травли? </vt:lpstr>
      <vt:lpstr>Кибербуллинг – что это такое?</vt:lpstr>
      <vt:lpstr>Кибербуллинг </vt:lpstr>
      <vt:lpstr> Как избежать кибербуллинга? </vt:lpstr>
      <vt:lpstr>  Буллинг – это система</vt:lpstr>
      <vt:lpstr>Презентация PowerPoint</vt:lpstr>
      <vt:lpstr> Кто чаще всего подвергается травле со стороны сверстников?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Кандидаты на роль «наблюдатель»:</vt:lpstr>
      <vt:lpstr>Последствия буллинга:</vt:lpstr>
      <vt:lpstr>Как вести себя, если вы стали жертвой буллинга</vt:lpstr>
      <vt:lpstr>Как вести себя, если вы стали жертвой буллинга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Травля детей группы риска со стороны сверстников</dc:title>
  <dc:creator>админ</dc:creator>
  <cp:lastModifiedBy>Лариса</cp:lastModifiedBy>
  <cp:revision>61</cp:revision>
  <dcterms:created xsi:type="dcterms:W3CDTF">2015-10-28T15:43:21Z</dcterms:created>
  <dcterms:modified xsi:type="dcterms:W3CDTF">2020-11-18T11:15:59Z</dcterms:modified>
</cp:coreProperties>
</file>